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5911" autoAdjust="0"/>
  </p:normalViewPr>
  <p:slideViewPr>
    <p:cSldViewPr snapToGrid="0">
      <p:cViewPr varScale="1">
        <p:scale>
          <a:sx n="86" d="100"/>
          <a:sy n="86" d="100"/>
        </p:scale>
        <p:origin x="1518" y="96"/>
      </p:cViewPr>
      <p:guideLst/>
    </p:cSldViewPr>
  </p:slideViewPr>
  <p:outlineViewPr>
    <p:cViewPr>
      <p:scale>
        <a:sx n="33" d="100"/>
        <a:sy n="33" d="100"/>
      </p:scale>
      <p:origin x="0" y="-64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2DDF7-8EA8-4B03-A2E2-DC9FD947EB72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DBE74-1140-4E04-A1F2-FCF0F051E4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38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ampling_(statistics)#Snowball_sampling" TargetMode="External"/><Relationship Id="rId3" Type="http://schemas.openxmlformats.org/officeDocument/2006/relationships/hyperlink" Target="https://en.wikipedia.org/wiki/Sampling_(statistics)#Simple_random_sampling" TargetMode="External"/><Relationship Id="rId7" Type="http://schemas.openxmlformats.org/officeDocument/2006/relationships/hyperlink" Target="https://en.wikipedia.org/wiki/Sampling_(statistics)#Minimax_sampli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Sampling_(statistics)#Quota_sampling" TargetMode="External"/><Relationship Id="rId5" Type="http://schemas.openxmlformats.org/officeDocument/2006/relationships/hyperlink" Target="https://en.wikipedia.org/wiki/Sampling_(statistics)#Stratified_sampling" TargetMode="External"/><Relationship Id="rId4" Type="http://schemas.openxmlformats.org/officeDocument/2006/relationships/hyperlink" Target="https://en.wikipedia.org/wiki/Sampling_(statistics)#Systematic_sampling" TargetMode="External"/><Relationship Id="rId9" Type="http://schemas.openxmlformats.org/officeDocument/2006/relationships/hyperlink" Target="https://en.wikipedia.org/wiki/Sampling_(statistics)#Theoretical_sampling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/books?hl=zh-TW&amp;lr=&amp;id=n6jEtRcRaQcC&amp;oi=fnd&amp;pg=PP2&amp;ots=aHrWcxGoRM&amp;sig=tnmXMYkmQJF3l2R7tUh_tM2W4Y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ooks.google.com/books?hl=zh-TW&amp;lr=&amp;id=mSRTDwAAQBAJ&amp;oi=fnd&amp;pg=PP1&amp;ots=nxuIEroVOH&amp;sig=HXExvoqVhtLSNlpafkNLZVcQmB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用戶對創新技術的抵觸，以自動化駕駛技術作為案列分析</a:t>
            </a:r>
            <a:endParaRPr lang="en-US" altLang="zh-CN" dirty="0"/>
          </a:p>
          <a:p>
            <a:r>
              <a:rPr lang="zh-CN" altLang="en-US" dirty="0"/>
              <a:t>本文研究用戶對自動駕駛技術的態度和潛在心理障礙，為汽車公司提供潛在的戰略價值，克服或者緩解駕駛員的心理障礙，改善用戶對自動駕駛技術等創新技術的看法。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DBE74-1140-4E04-A1F2-FCF0F051E4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29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/>
              <a:t>探索性研究方法是根據</a:t>
            </a:r>
            <a:r>
              <a:rPr lang="en-US" altLang="zh-CN" sz="1200" dirty="0"/>
              <a:t>Krogh, Rossi-</a:t>
            </a:r>
            <a:r>
              <a:rPr lang="en-US" altLang="zh-CN" sz="1200" dirty="0" err="1"/>
              <a:t>Lamastra</a:t>
            </a:r>
            <a:r>
              <a:rPr lang="en-US" altLang="zh-CN" sz="1200" dirty="0"/>
              <a:t>, and </a:t>
            </a:r>
            <a:r>
              <a:rPr lang="en-US" altLang="zh-CN" sz="1200" dirty="0" err="1"/>
              <a:t>Haeflinger</a:t>
            </a:r>
            <a:r>
              <a:rPr lang="en-US" altLang="zh-CN" sz="1200" dirty="0"/>
              <a:t> (2012)</a:t>
            </a:r>
            <a:r>
              <a:rPr lang="zh-CN" altLang="en-US" sz="1200" dirty="0"/>
              <a:t>在“萌芽階段”，如何處理現象學研究推理。因此採用探索性研究的基本原理，即提出有用的問題，收集數據，產生初步證據，提供相關見解，從內部和外部對焦點概念進一步進行研究</a:t>
            </a:r>
            <a:endParaRPr lang="en-US" altLang="zh-CN" sz="1200" dirty="0"/>
          </a:p>
          <a:p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rgbClr val="FF0000"/>
                </a:solidFill>
              </a:rPr>
              <a:t>採用便利抽樣方法，雖然便利抽樣意味著樣本不具有代表性，但這是接觸關鍵受眾並收集相關數據以形成初步證據的可行方法</a:t>
            </a:r>
          </a:p>
          <a:p>
            <a:endParaRPr lang="en-US" altLang="zh-CN" sz="1200" dirty="0"/>
          </a:p>
          <a:p>
            <a:endParaRPr lang="en-US" altLang="zh-CN" sz="1200" dirty="0"/>
          </a:p>
          <a:p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简单随机抽样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系统抽样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分层抽样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配额采样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Minimax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采样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雪球采样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理论抽样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DBE74-1140-4E04-A1F2-FCF0F051E4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42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Corbetta</a:t>
            </a:r>
            <a:r>
              <a:rPr lang="en-US" altLang="zh-CN" dirty="0"/>
              <a:t>, 2003, Kallus, 2010, </a:t>
            </a:r>
            <a:r>
              <a:rPr lang="en-US" altLang="zh-CN" dirty="0" err="1"/>
              <a:t>Porst</a:t>
            </a:r>
            <a:r>
              <a:rPr lang="en-US" altLang="zh-CN" dirty="0"/>
              <a:t>, 2011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Social research: Theory, methods and techniques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發布之前根據</a:t>
            </a:r>
            <a:r>
              <a:rPr lang="en-US" altLang="zh-CN" sz="1200" dirty="0"/>
              <a:t>Brace (2008)</a:t>
            </a:r>
            <a:r>
              <a:rPr lang="zh-CN" altLang="en-US" sz="1200" dirty="0"/>
              <a:t>和</a:t>
            </a:r>
            <a:r>
              <a:rPr lang="en-US" altLang="zh-CN" sz="1200" dirty="0"/>
              <a:t>Saunders, Lewis, and Thornhill (2011)</a:t>
            </a:r>
            <a:r>
              <a:rPr lang="zh-CN" altLang="en-US" sz="1200" dirty="0"/>
              <a:t>的指南進行預測試，涉及年齡、性別、教育水平和對英語的接觸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Brace (2008)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Questionnaire design: How to plan, structure and write survey material for effective market research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Saunders, Lewis, and Thornhill (2011)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methods for business students, 5/e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DBE74-1140-4E04-A1F2-FCF0F051E4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85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000" dirty="0"/>
              <a:t>總體而言，人們對自動駕駛汽車持相當積極的態度（平均值</a:t>
            </a:r>
            <a:r>
              <a:rPr lang="en-US" altLang="zh-TW" sz="2000" dirty="0"/>
              <a:t>= 3.50</a:t>
            </a:r>
            <a:r>
              <a:rPr lang="zh-TW" altLang="en-US" sz="2000" dirty="0"/>
              <a:t>，標準差</a:t>
            </a:r>
            <a:r>
              <a:rPr lang="en-US" altLang="zh-TW" sz="2000" dirty="0"/>
              <a:t>= 1.03</a:t>
            </a:r>
            <a:r>
              <a:rPr lang="zh-TW" altLang="en-US" sz="2000" dirty="0"/>
              <a:t>）</a:t>
            </a:r>
            <a:endParaRPr lang="en-US" altLang="zh-TW" sz="2000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sz="2000" dirty="0"/>
              <a:t>參與者年齡越大，他們的</a:t>
            </a:r>
            <a:r>
              <a:rPr lang="zh-CN" altLang="en-US" sz="2000" dirty="0"/>
              <a:t>積極態度</a:t>
            </a:r>
            <a:r>
              <a:rPr lang="zh-TW" altLang="en-US" sz="2000" dirty="0"/>
              <a:t>就越</a:t>
            </a:r>
            <a:r>
              <a:rPr lang="zh-CN" altLang="en-US" sz="2000" dirty="0"/>
              <a:t>低</a:t>
            </a:r>
            <a:r>
              <a:rPr lang="zh-TW" altLang="en-US" sz="2000" dirty="0"/>
              <a:t>（</a:t>
            </a:r>
            <a:r>
              <a:rPr lang="en-US" altLang="zh-TW" sz="2000" dirty="0"/>
              <a:t>p 0.07</a:t>
            </a:r>
            <a:r>
              <a:rPr lang="zh-TW" altLang="en-US" sz="2000" dirty="0"/>
              <a:t>％）</a:t>
            </a:r>
            <a:endParaRPr lang="en-US" altLang="zh-TW" sz="2000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sz="2000" dirty="0"/>
              <a:t>女性受訪者的積極態度明顯低於男性（</a:t>
            </a:r>
            <a:r>
              <a:rPr lang="en-US" altLang="zh-TW" sz="2000" dirty="0"/>
              <a:t>p = 0.002</a:t>
            </a:r>
            <a:r>
              <a:rPr lang="zh-TW" altLang="en-US" sz="2000" dirty="0"/>
              <a:t>％）</a:t>
            </a:r>
            <a:endParaRPr lang="en-US" altLang="zh-TW" sz="2000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sz="2000" dirty="0"/>
              <a:t>城市居民比農村居民更開放（</a:t>
            </a:r>
            <a:r>
              <a:rPr lang="en-US" altLang="zh-TW" sz="2000" dirty="0"/>
              <a:t>p 5.0</a:t>
            </a:r>
            <a:r>
              <a:rPr lang="zh-TW" altLang="en-US" sz="2000" dirty="0"/>
              <a:t>％）</a:t>
            </a:r>
            <a:endParaRPr lang="en-US" altLang="zh-TW" sz="2000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sz="2000" dirty="0"/>
              <a:t>關於汽車的使用頻率，其影響並不顯著，</a:t>
            </a:r>
            <a:r>
              <a:rPr lang="en-US" altLang="zh-TW" sz="2000" dirty="0"/>
              <a:t>p</a:t>
            </a:r>
            <a:r>
              <a:rPr lang="zh-TW" altLang="en-US" sz="2000" dirty="0"/>
              <a:t>值範圍為</a:t>
            </a:r>
            <a:r>
              <a:rPr lang="en-US" altLang="zh-TW" sz="2000" dirty="0"/>
              <a:t>7</a:t>
            </a:r>
            <a:r>
              <a:rPr lang="zh-TW" altLang="en-US" sz="2000" dirty="0"/>
              <a:t>％到</a:t>
            </a:r>
            <a:r>
              <a:rPr lang="en-US" altLang="zh-TW" sz="2000" dirty="0"/>
              <a:t>9</a:t>
            </a:r>
            <a:r>
              <a:rPr lang="zh-TW" altLang="en-US" sz="2000" dirty="0"/>
              <a:t>％</a:t>
            </a:r>
            <a:r>
              <a:rPr lang="zh-CN" altLang="en-US" sz="2000" dirty="0"/>
              <a:t>，</a:t>
            </a:r>
            <a:r>
              <a:rPr lang="zh-TW" altLang="en-US" sz="2000" dirty="0"/>
              <a:t>受訪者使用汽車的次數越多，他們對自動駕駛汽車的態度就越不積極</a:t>
            </a:r>
            <a:endParaRPr lang="en-US" altLang="zh-TW" sz="2000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sz="2000" dirty="0"/>
              <a:t>沒有汽車以及擁有高自動化水平的汽車的人自動駕駛汽車的態度</a:t>
            </a:r>
            <a:r>
              <a:rPr lang="zh-CN" altLang="en-US" sz="2000" dirty="0"/>
              <a:t>比較積極，</a:t>
            </a:r>
            <a:r>
              <a:rPr lang="zh-TW" altLang="en-US" sz="2000" dirty="0"/>
              <a:t>沒有自動化</a:t>
            </a:r>
            <a:r>
              <a:rPr lang="zh-CN" altLang="en-US" sz="2000" dirty="0"/>
              <a:t>和</a:t>
            </a:r>
            <a:r>
              <a:rPr lang="zh-TW" altLang="en-US" sz="2000" dirty="0"/>
              <a:t>自動化程度有限的車輛的人</a:t>
            </a:r>
            <a:r>
              <a:rPr lang="zh-CN" altLang="en-US" sz="2000" dirty="0"/>
              <a:t>不太積極</a:t>
            </a:r>
            <a:endParaRPr lang="en-US" altLang="zh-TW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DBE74-1140-4E04-A1F2-FCF0F051E4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81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“无人驾驶汽车可以解决老年人或残疾人士的交通问题。” 显示出最高的一致性（平均值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  4.71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  =  1.41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第二个最有价值的好处是可以从事驾驶以外的其他事情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考虑到他们在汽车上所花费的时间，特别是通勤者应该从中受益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受訪者不認為自動駕駛汽車能給他們帶來社會認可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(Mean = 3.23, S.D. = 1.74)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，也不相信自動駕駛汽車能縮短出行時間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(Mean = 3.01, S.D. = 1.58)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DBE74-1140-4E04-A1F2-FCF0F051E4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64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法律问题的均值为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4.51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，是引起关注的主要原因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紧随其后的是对黑客可能发起攻击的关注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出現最多的問題是，對自動駕駛技術普遍缺乏信任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受访者最担心的是随着无人驾驶汽车的推出而失业的威胁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(Mean = 3.23, S.D. = 1.74)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，以及自动驾驶汽车驾驶能力不如人类的風險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(Mean = 3.01, S.D. = 1.58)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DBE74-1140-4E04-A1F2-FCF0F051E45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268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提出十个战略意义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“驾驶员应有可能在需要时接管控制权。” 被认为是增加对自动驾驶汽车信任度的最有效选择（平均值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  5.20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），其中年龄在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岁或以上的参与者（平均值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  5.38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  =  0.99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）和女性受访者（平均值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  5.47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  =  1.03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）显示出最高的認同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第二重要的措施是提供免费的试乘服务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均值較低的三個選項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，與其他模式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的不同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，這代表行為被認為是有效的明確界限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DBE74-1140-4E04-A1F2-FCF0F051E4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87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0D2AB-5879-4F49-810C-0E0154DF6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52147A-2250-44F0-80BF-1B5FEEB2E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33408C-21F2-498B-AC2B-9329D60F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AD40-F212-4082-A557-E77CF352C1D2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62C2E3-8D78-462B-A44F-5A9FB5223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4B3DF8-BE51-45DF-B426-44E3DF7C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5DE5-AC75-4F23-B68E-C4DA0F78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8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F04123-2915-46ED-9CAD-25F14EAF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4012F6C-486E-4217-AD95-DFF2ADBF0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9F82D0-D038-4F7E-9E31-83A0BE23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AD40-F212-4082-A557-E77CF352C1D2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3FB0A4-A860-42EA-B5D7-1859279F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F0E15C-F413-4CE1-950A-F71F7E7B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5DE5-AC75-4F23-B68E-C4DA0F78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20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88700EB-F3DE-41A1-B0EA-70B46DABD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5175F2-4C66-4F69-A0E7-5B379067C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EA37A1-9650-4C03-8B51-19CF357D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AD40-F212-4082-A557-E77CF352C1D2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3BD3EC-66E2-43C4-8906-ECDB8F4B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07D4FC-FDB0-4C00-A952-25BDBF72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5DE5-AC75-4F23-B68E-C4DA0F78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7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81EAA7-F7D6-4C16-AAA9-403FDCB0E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CABBF9-E4D5-435D-85ED-30D27666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CFAE4E-A2AB-4C9C-9C7E-E487F88C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AD40-F212-4082-A557-E77CF352C1D2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AF8E16-F921-4BED-A33E-35500638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F4929A-9081-4F42-8662-BBE50FCF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5DE5-AC75-4F23-B68E-C4DA0F78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02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000B1B-C3B0-4289-AC92-643E2EBF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6F5FAD-5E37-436B-9928-170A61C63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93E444-18BA-4C4D-B4BA-86FA8C5E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AD40-F212-4082-A557-E77CF352C1D2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244609-3B78-4B97-9C28-90B24B4F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A17114-33D0-4D86-BB78-D0B940DF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5DE5-AC75-4F23-B68E-C4DA0F78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6094D5-665E-43B7-B74B-A98AE7C4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2D3D37-03DC-4539-AD80-354FBD1DB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00A058-6E33-437A-A912-AAA88A66B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F2F4CF-033A-4609-8470-EDA1A649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AD40-F212-4082-A557-E77CF352C1D2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C8D869-AEAF-40FD-B866-9804F310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6761F4-BCBF-40EE-929C-236CDED0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5DE5-AC75-4F23-B68E-C4DA0F78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54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DE3C86-C25B-48FE-B17D-7054BABE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69AB38-EF41-4669-BA68-D96C44535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370682-56CB-4C4D-A428-B24D7A321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28C01C3-41DF-45FD-A20B-A5EFCF16E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25EB44-7EC2-4C2F-90AE-39F05F118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179533-239A-40E0-A7D1-FF525F27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AD40-F212-4082-A557-E77CF352C1D2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ADECCDD-D25A-4DDB-BFDA-7AABDF17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25FF7BC-8AD9-470C-9025-AD30B009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5DE5-AC75-4F23-B68E-C4DA0F78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82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4E502-A57F-4677-A879-8C7F5E95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095700-4222-4A53-B2A6-25744B4A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AD40-F212-4082-A557-E77CF352C1D2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E9F5F5F-1185-4A1A-A40B-85FB6A6E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D1C37BF-B0C1-461C-9FC4-97F7D13E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5DE5-AC75-4F23-B68E-C4DA0F78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38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A8F75C9-ACA2-428A-AFAC-85DFF609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AD40-F212-4082-A557-E77CF352C1D2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218CCE-5F99-461E-95A5-5275FC9A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1393C3-25B9-458A-9969-A078DDD8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5DE5-AC75-4F23-B68E-C4DA0F78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11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4A1F9-7DAA-4572-B504-88CCC3B8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4C525E-8EBD-4419-A41A-546774B59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10D67B7-446F-4683-A201-1873F883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535AF3-15B6-4509-950D-3B055685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AD40-F212-4082-A557-E77CF352C1D2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266B2C-C262-488C-A262-382219E7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558434-69F4-4212-9689-1A42BA08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5DE5-AC75-4F23-B68E-C4DA0F78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43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4891B-95F7-496F-B65E-E5A1862A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C737C21-E7EC-485B-B5B6-B78E0134D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88A6AC-8F58-4D7F-B428-1551720E4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D160F7-9E72-4C40-950D-4E9E2FAF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AD40-F212-4082-A557-E77CF352C1D2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71F35A-7A4F-4924-BCF6-CA3A4E6A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763F0B-89B5-4A5E-8E4A-40A9E3F2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5DE5-AC75-4F23-B68E-C4DA0F78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98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E9609C6-46B8-46A5-B5E7-2623F139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EB8DE8-0EEB-4213-9378-68BCF8D22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AF4A80-EAD3-445C-8CF1-E7AE30D60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2AD40-F212-4082-A557-E77CF352C1D2}" type="datetimeFigureOut">
              <a:rPr lang="zh-CN" altLang="en-US" smtClean="0"/>
              <a:t>2019/10/25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35905B-734E-48B0-A9DB-D25F1C216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75F1A6-EE22-4A06-92A3-F86622824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5DE5-AC75-4F23-B68E-C4DA0F78D9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95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ypeform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9AEEB-B3D8-4434-AFB2-7E52125302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Users’ resistance towards radical innovations: The case of the self-driving car</a:t>
            </a:r>
            <a:endParaRPr lang="zh-CN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8AE408-548D-45B2-A05F-B0E0EF311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2575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König , L.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Neumayr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4 October 2016 </a:t>
            </a:r>
            <a:b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Research Part F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1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F7DE4E-9012-4A78-BB20-DB8CED37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2.3.4</a:t>
            </a:r>
            <a:r>
              <a:rPr lang="zh-CN" altLang="en-US" dirty="0"/>
              <a:t>、車輛使用和人員統計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3CD855-F0CE-4D8C-8206-51B341BF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/>
              <a:t>問卷的最後，參與者會被問及過去一年中他們駕駛汽車的頻率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/>
              <a:t>參與者需要對他們當前使用汽車的自動化程度進行分類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/>
              <a:t>收集參與者居住地的信息</a:t>
            </a:r>
            <a:r>
              <a:rPr lang="en-US" altLang="zh-CN" sz="2400" dirty="0"/>
              <a:t>(</a:t>
            </a:r>
            <a:r>
              <a:rPr lang="zh-CN" altLang="en-US" sz="2400" dirty="0"/>
              <a:t>城市或者農村地區</a:t>
            </a:r>
            <a:r>
              <a:rPr lang="en-US" altLang="zh-CN" sz="2400" dirty="0"/>
              <a:t>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/>
              <a:t>評估受訪者的年齡</a:t>
            </a:r>
            <a:r>
              <a:rPr lang="en-US" altLang="zh-CN" sz="2400" dirty="0"/>
              <a:t>(“30</a:t>
            </a:r>
            <a:r>
              <a:rPr lang="zh-CN" altLang="en-US" sz="2400" dirty="0"/>
              <a:t>歲以下</a:t>
            </a:r>
            <a:r>
              <a:rPr lang="en-US" altLang="zh-CN" sz="2400" dirty="0"/>
              <a:t>”</a:t>
            </a:r>
            <a:r>
              <a:rPr lang="zh-CN" altLang="en-US" sz="2400" dirty="0"/>
              <a:t>，“</a:t>
            </a:r>
            <a:r>
              <a:rPr lang="en-US" altLang="zh-CN" sz="2400" dirty="0"/>
              <a:t>31-59</a:t>
            </a:r>
            <a:r>
              <a:rPr lang="zh-CN" altLang="en-US" sz="2400" dirty="0"/>
              <a:t>歲”，“</a:t>
            </a:r>
            <a:r>
              <a:rPr lang="en-US" altLang="zh-CN" sz="2400" dirty="0"/>
              <a:t>60</a:t>
            </a:r>
            <a:r>
              <a:rPr lang="zh-CN" altLang="en-US" sz="2400" dirty="0"/>
              <a:t>歲以上”</a:t>
            </a:r>
            <a:r>
              <a:rPr lang="en-US" altLang="zh-CN" sz="2400" dirty="0"/>
              <a:t>)</a:t>
            </a:r>
            <a:r>
              <a:rPr lang="zh-CN" altLang="en-US" sz="2400" dirty="0"/>
              <a:t>、性別和國籍（詳見附錄</a:t>
            </a:r>
            <a:r>
              <a:rPr lang="en-US" altLang="zh-CN" sz="2400" dirty="0"/>
              <a:t>A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0E15C0-5BC8-4462-BA14-827C18EED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737" y="658892"/>
            <a:ext cx="4542263" cy="90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7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1D78C1-8EB1-4EE6-9930-A4B68C52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、結果</a:t>
            </a:r>
            <a:r>
              <a:rPr lang="en-US" altLang="zh-CN" dirty="0"/>
              <a:t>-3.1</a:t>
            </a:r>
            <a:r>
              <a:rPr lang="zh-CN" altLang="en-US" dirty="0"/>
              <a:t>參與者</a:t>
            </a:r>
          </a:p>
        </p:txBody>
      </p:sp>
      <p:pic>
        <p:nvPicPr>
          <p:cNvPr id="1026" name="Picture 2" descr="https://ars.els-cdn.com/content/image/1-s2.0-S136984781630420X-gr1_lrg.jpg">
            <a:extLst>
              <a:ext uri="{FF2B5EF4-FFF2-40B4-BE49-F238E27FC236}">
                <a16:creationId xmlns:a16="http://schemas.microsoft.com/office/drawing/2014/main" id="{EA266F5F-5F7B-4C23-9BDC-B1ADA724AA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97" y="24056"/>
            <a:ext cx="5227674" cy="683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634BE25-1264-4ADE-AA26-F78B0585BF8D}"/>
              </a:ext>
            </a:extLst>
          </p:cNvPr>
          <p:cNvSpPr txBox="1"/>
          <p:nvPr/>
        </p:nvSpPr>
        <p:spPr>
          <a:xfrm>
            <a:off x="1169581" y="1690688"/>
            <a:ext cx="52276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400" dirty="0"/>
              <a:t>總共有來自</a:t>
            </a:r>
            <a:r>
              <a:rPr lang="en-US" altLang="zh-CN" sz="2400" dirty="0"/>
              <a:t>33</a:t>
            </a:r>
            <a:r>
              <a:rPr lang="zh-CN" altLang="en-US" sz="2400" dirty="0"/>
              <a:t>國家的</a:t>
            </a:r>
            <a:r>
              <a:rPr lang="en-US" altLang="zh-CN" sz="2400" dirty="0"/>
              <a:t>489</a:t>
            </a:r>
            <a:r>
              <a:rPr lang="zh-CN" altLang="en-US" sz="2400" dirty="0"/>
              <a:t>個完整回覆</a:t>
            </a:r>
            <a:r>
              <a:rPr lang="en-US" altLang="zh-CN" sz="2400" dirty="0"/>
              <a:t>(366</a:t>
            </a:r>
            <a:r>
              <a:rPr lang="zh-CN" altLang="en-US" sz="2400" dirty="0"/>
              <a:t>名來自奧地利，佔</a:t>
            </a:r>
            <a:r>
              <a:rPr lang="en-US" altLang="zh-CN" sz="2400" dirty="0"/>
              <a:t>75%)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747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443F9A-0C21-4F80-9DA0-801628C3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3.2</a:t>
            </a:r>
            <a:r>
              <a:rPr lang="zh-CN" altLang="en-US" dirty="0"/>
              <a:t>、對自動駕駛汽車的態度</a:t>
            </a:r>
          </a:p>
        </p:txBody>
      </p:sp>
      <p:pic>
        <p:nvPicPr>
          <p:cNvPr id="2052" name="Picture 4" descr="https://ars.els-cdn.com/content/image/1-s2.0-S136984781630420X-gr2_lrg.jpg">
            <a:extLst>
              <a:ext uri="{FF2B5EF4-FFF2-40B4-BE49-F238E27FC236}">
                <a16:creationId xmlns:a16="http://schemas.microsoft.com/office/drawing/2014/main" id="{164ECCBD-9E8F-493E-B2EA-5B4DCE8535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25" y="1291182"/>
            <a:ext cx="9415750" cy="55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BEF20C9-8D07-4525-B364-697AF1574E42}"/>
              </a:ext>
            </a:extLst>
          </p:cNvPr>
          <p:cNvCxnSpPr>
            <a:cxnSpLocks/>
          </p:cNvCxnSpPr>
          <p:nvPr/>
        </p:nvCxnSpPr>
        <p:spPr>
          <a:xfrm>
            <a:off x="2621583" y="1690688"/>
            <a:ext cx="982978" cy="366712"/>
          </a:xfrm>
          <a:prstGeom prst="line">
            <a:avLst/>
          </a:prstGeom>
          <a:ln w="254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1E6624D-E8FF-41A4-97BE-ACBB9489E1CD}"/>
              </a:ext>
            </a:extLst>
          </p:cNvPr>
          <p:cNvCxnSpPr>
            <a:cxnSpLocks/>
          </p:cNvCxnSpPr>
          <p:nvPr/>
        </p:nvCxnSpPr>
        <p:spPr>
          <a:xfrm flipV="1">
            <a:off x="4076050" y="1619250"/>
            <a:ext cx="485775" cy="319088"/>
          </a:xfrm>
          <a:prstGeom prst="line">
            <a:avLst/>
          </a:prstGeom>
          <a:ln w="254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662C357-3D62-46BA-95B3-8D264B03CFD2}"/>
              </a:ext>
            </a:extLst>
          </p:cNvPr>
          <p:cNvCxnSpPr>
            <a:cxnSpLocks/>
          </p:cNvCxnSpPr>
          <p:nvPr/>
        </p:nvCxnSpPr>
        <p:spPr>
          <a:xfrm>
            <a:off x="3915883" y="1400175"/>
            <a:ext cx="0" cy="3057525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9C23FCB-E8C3-4293-90FA-A595795530F7}"/>
              </a:ext>
            </a:extLst>
          </p:cNvPr>
          <p:cNvCxnSpPr>
            <a:cxnSpLocks/>
          </p:cNvCxnSpPr>
          <p:nvPr/>
        </p:nvCxnSpPr>
        <p:spPr>
          <a:xfrm>
            <a:off x="4874098" y="1398270"/>
            <a:ext cx="0" cy="3057525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2737FB6-F7FF-4933-9053-7A92516C8A1A}"/>
              </a:ext>
            </a:extLst>
          </p:cNvPr>
          <p:cNvCxnSpPr>
            <a:cxnSpLocks/>
          </p:cNvCxnSpPr>
          <p:nvPr/>
        </p:nvCxnSpPr>
        <p:spPr>
          <a:xfrm>
            <a:off x="5833110" y="1419226"/>
            <a:ext cx="0" cy="3057525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E772F47-73A0-41E2-8252-B87FD0DB0E69}"/>
              </a:ext>
            </a:extLst>
          </p:cNvPr>
          <p:cNvCxnSpPr>
            <a:cxnSpLocks/>
          </p:cNvCxnSpPr>
          <p:nvPr/>
        </p:nvCxnSpPr>
        <p:spPr>
          <a:xfrm>
            <a:off x="7757160" y="1419226"/>
            <a:ext cx="0" cy="3057525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95D22CB-6DA4-464A-B4E0-EB8BD3DA1BED}"/>
              </a:ext>
            </a:extLst>
          </p:cNvPr>
          <p:cNvCxnSpPr>
            <a:cxnSpLocks/>
          </p:cNvCxnSpPr>
          <p:nvPr/>
        </p:nvCxnSpPr>
        <p:spPr>
          <a:xfrm>
            <a:off x="5047600" y="1714648"/>
            <a:ext cx="486424" cy="168921"/>
          </a:xfrm>
          <a:prstGeom prst="line">
            <a:avLst/>
          </a:prstGeom>
          <a:ln w="254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2A5ADE3-C909-4797-8A03-6DA160417D6E}"/>
              </a:ext>
            </a:extLst>
          </p:cNvPr>
          <p:cNvCxnSpPr>
            <a:cxnSpLocks/>
          </p:cNvCxnSpPr>
          <p:nvPr/>
        </p:nvCxnSpPr>
        <p:spPr>
          <a:xfrm>
            <a:off x="5991225" y="1664554"/>
            <a:ext cx="466075" cy="70584"/>
          </a:xfrm>
          <a:prstGeom prst="line">
            <a:avLst/>
          </a:prstGeom>
          <a:ln w="25400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41810D1-58AC-4F32-AC56-DBF4C8FB1994}"/>
              </a:ext>
            </a:extLst>
          </p:cNvPr>
          <p:cNvCxnSpPr>
            <a:cxnSpLocks/>
          </p:cNvCxnSpPr>
          <p:nvPr/>
        </p:nvCxnSpPr>
        <p:spPr>
          <a:xfrm>
            <a:off x="6457300" y="1735138"/>
            <a:ext cx="515000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AC99A3D2-427B-49A4-AE8B-9E55B4AE01B3}"/>
              </a:ext>
            </a:extLst>
          </p:cNvPr>
          <p:cNvCxnSpPr>
            <a:cxnSpLocks/>
          </p:cNvCxnSpPr>
          <p:nvPr/>
        </p:nvCxnSpPr>
        <p:spPr>
          <a:xfrm>
            <a:off x="6972300" y="1735138"/>
            <a:ext cx="485773" cy="138906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59900FB2-9CFB-4544-8D40-AB0D306F19FC}"/>
              </a:ext>
            </a:extLst>
          </p:cNvPr>
          <p:cNvCxnSpPr>
            <a:cxnSpLocks/>
          </p:cNvCxnSpPr>
          <p:nvPr/>
        </p:nvCxnSpPr>
        <p:spPr>
          <a:xfrm>
            <a:off x="7918450" y="1709341"/>
            <a:ext cx="508000" cy="69453"/>
          </a:xfrm>
          <a:prstGeom prst="line">
            <a:avLst/>
          </a:prstGeom>
          <a:ln w="25400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FA6738FB-C598-451C-8D3D-08C9E23EC121}"/>
              </a:ext>
            </a:extLst>
          </p:cNvPr>
          <p:cNvCxnSpPr>
            <a:cxnSpLocks/>
          </p:cNvCxnSpPr>
          <p:nvPr/>
        </p:nvCxnSpPr>
        <p:spPr>
          <a:xfrm>
            <a:off x="8403899" y="1778794"/>
            <a:ext cx="489276" cy="53181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61C38911-54CE-46B7-B1CE-D53F8DCEA247}"/>
              </a:ext>
            </a:extLst>
          </p:cNvPr>
          <p:cNvCxnSpPr>
            <a:cxnSpLocks/>
          </p:cNvCxnSpPr>
          <p:nvPr/>
        </p:nvCxnSpPr>
        <p:spPr>
          <a:xfrm flipV="1">
            <a:off x="8889348" y="1699846"/>
            <a:ext cx="489276" cy="132129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072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A2225-C97E-4ED1-9174-9B71896B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3.3</a:t>
            </a:r>
            <a:r>
              <a:rPr lang="zh-CN" altLang="en-US" dirty="0"/>
              <a:t>、潛在的益處</a:t>
            </a:r>
          </a:p>
        </p:txBody>
      </p:sp>
      <p:pic>
        <p:nvPicPr>
          <p:cNvPr id="3076" name="Picture 4" descr="https://ars.els-cdn.com/content/image/1-s2.0-S136984781630420X-gr3_lrg.jpg">
            <a:extLst>
              <a:ext uri="{FF2B5EF4-FFF2-40B4-BE49-F238E27FC236}">
                <a16:creationId xmlns:a16="http://schemas.microsoft.com/office/drawing/2014/main" id="{205AB0C8-0919-410E-AE18-FF7A14518C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42" y="1342574"/>
            <a:ext cx="10276515" cy="533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2FD160F-2524-4F24-9F1E-3590B98259A3}"/>
              </a:ext>
            </a:extLst>
          </p:cNvPr>
          <p:cNvCxnSpPr>
            <a:cxnSpLocks/>
          </p:cNvCxnSpPr>
          <p:nvPr/>
        </p:nvCxnSpPr>
        <p:spPr>
          <a:xfrm>
            <a:off x="2469855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61AB5D1-EC91-4ADF-8354-D02CFD297A1D}"/>
              </a:ext>
            </a:extLst>
          </p:cNvPr>
          <p:cNvCxnSpPr>
            <a:cxnSpLocks/>
          </p:cNvCxnSpPr>
          <p:nvPr/>
        </p:nvCxnSpPr>
        <p:spPr>
          <a:xfrm>
            <a:off x="3366534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6EEDCFF-899E-4450-95AA-B2B8C9858C46}"/>
              </a:ext>
            </a:extLst>
          </p:cNvPr>
          <p:cNvCxnSpPr>
            <a:cxnSpLocks/>
          </p:cNvCxnSpPr>
          <p:nvPr/>
        </p:nvCxnSpPr>
        <p:spPr>
          <a:xfrm>
            <a:off x="4263213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B92C010-FB2D-40C7-9D24-F10CD8412ED8}"/>
              </a:ext>
            </a:extLst>
          </p:cNvPr>
          <p:cNvCxnSpPr>
            <a:cxnSpLocks/>
          </p:cNvCxnSpPr>
          <p:nvPr/>
        </p:nvCxnSpPr>
        <p:spPr>
          <a:xfrm>
            <a:off x="5159892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090F6DF-E96A-4F84-B8D1-2D098833D8AF}"/>
              </a:ext>
            </a:extLst>
          </p:cNvPr>
          <p:cNvCxnSpPr>
            <a:cxnSpLocks/>
          </p:cNvCxnSpPr>
          <p:nvPr/>
        </p:nvCxnSpPr>
        <p:spPr>
          <a:xfrm>
            <a:off x="6056574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2A35B95-F858-482A-94F7-A123B40ABE83}"/>
              </a:ext>
            </a:extLst>
          </p:cNvPr>
          <p:cNvCxnSpPr>
            <a:cxnSpLocks/>
          </p:cNvCxnSpPr>
          <p:nvPr/>
        </p:nvCxnSpPr>
        <p:spPr>
          <a:xfrm>
            <a:off x="6949706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DA1C48B-7894-4CC7-8A4B-965C050FBFE2}"/>
              </a:ext>
            </a:extLst>
          </p:cNvPr>
          <p:cNvCxnSpPr>
            <a:cxnSpLocks/>
          </p:cNvCxnSpPr>
          <p:nvPr/>
        </p:nvCxnSpPr>
        <p:spPr>
          <a:xfrm>
            <a:off x="7842840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E7CE19F-519F-4E32-B8A2-4C2D5310F3A2}"/>
              </a:ext>
            </a:extLst>
          </p:cNvPr>
          <p:cNvCxnSpPr>
            <a:cxnSpLocks/>
          </p:cNvCxnSpPr>
          <p:nvPr/>
        </p:nvCxnSpPr>
        <p:spPr>
          <a:xfrm>
            <a:off x="8739519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2EB3784-AD02-44AB-BF72-AC683631C209}"/>
              </a:ext>
            </a:extLst>
          </p:cNvPr>
          <p:cNvCxnSpPr>
            <a:cxnSpLocks/>
          </p:cNvCxnSpPr>
          <p:nvPr/>
        </p:nvCxnSpPr>
        <p:spPr>
          <a:xfrm>
            <a:off x="9646830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640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A2225-C97E-4ED1-9174-9B71896B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3.3</a:t>
            </a:r>
            <a:r>
              <a:rPr lang="zh-CN" altLang="en-US" dirty="0"/>
              <a:t>、潛在的問題</a:t>
            </a:r>
          </a:p>
        </p:txBody>
      </p:sp>
      <p:pic>
        <p:nvPicPr>
          <p:cNvPr id="3076" name="Picture 4" descr="https://ars.els-cdn.com/content/image/1-s2.0-S136984781630420X-gr3_lrg.jpg">
            <a:extLst>
              <a:ext uri="{FF2B5EF4-FFF2-40B4-BE49-F238E27FC236}">
                <a16:creationId xmlns:a16="http://schemas.microsoft.com/office/drawing/2014/main" id="{205AB0C8-0919-410E-AE18-FF7A14518C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06" y="2385773"/>
            <a:ext cx="8131207" cy="422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2FD160F-2524-4F24-9F1E-3590B98259A3}"/>
              </a:ext>
            </a:extLst>
          </p:cNvPr>
          <p:cNvCxnSpPr>
            <a:cxnSpLocks/>
          </p:cNvCxnSpPr>
          <p:nvPr/>
        </p:nvCxnSpPr>
        <p:spPr>
          <a:xfrm>
            <a:off x="2469855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61AB5D1-EC91-4ADF-8354-D02CFD297A1D}"/>
              </a:ext>
            </a:extLst>
          </p:cNvPr>
          <p:cNvCxnSpPr>
            <a:cxnSpLocks/>
          </p:cNvCxnSpPr>
          <p:nvPr/>
        </p:nvCxnSpPr>
        <p:spPr>
          <a:xfrm>
            <a:off x="3366534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6EEDCFF-899E-4450-95AA-B2B8C9858C46}"/>
              </a:ext>
            </a:extLst>
          </p:cNvPr>
          <p:cNvCxnSpPr>
            <a:cxnSpLocks/>
          </p:cNvCxnSpPr>
          <p:nvPr/>
        </p:nvCxnSpPr>
        <p:spPr>
          <a:xfrm>
            <a:off x="4263213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B92C010-FB2D-40C7-9D24-F10CD8412ED8}"/>
              </a:ext>
            </a:extLst>
          </p:cNvPr>
          <p:cNvCxnSpPr>
            <a:cxnSpLocks/>
          </p:cNvCxnSpPr>
          <p:nvPr/>
        </p:nvCxnSpPr>
        <p:spPr>
          <a:xfrm>
            <a:off x="5159892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090F6DF-E96A-4F84-B8D1-2D098833D8AF}"/>
              </a:ext>
            </a:extLst>
          </p:cNvPr>
          <p:cNvCxnSpPr>
            <a:cxnSpLocks/>
          </p:cNvCxnSpPr>
          <p:nvPr/>
        </p:nvCxnSpPr>
        <p:spPr>
          <a:xfrm>
            <a:off x="6056574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2A35B95-F858-482A-94F7-A123B40ABE83}"/>
              </a:ext>
            </a:extLst>
          </p:cNvPr>
          <p:cNvCxnSpPr>
            <a:cxnSpLocks/>
          </p:cNvCxnSpPr>
          <p:nvPr/>
        </p:nvCxnSpPr>
        <p:spPr>
          <a:xfrm>
            <a:off x="6949706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DA1C48B-7894-4CC7-8A4B-965C050FBFE2}"/>
              </a:ext>
            </a:extLst>
          </p:cNvPr>
          <p:cNvCxnSpPr>
            <a:cxnSpLocks/>
          </p:cNvCxnSpPr>
          <p:nvPr/>
        </p:nvCxnSpPr>
        <p:spPr>
          <a:xfrm>
            <a:off x="7842840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E7CE19F-519F-4E32-B8A2-4C2D5310F3A2}"/>
              </a:ext>
            </a:extLst>
          </p:cNvPr>
          <p:cNvCxnSpPr>
            <a:cxnSpLocks/>
          </p:cNvCxnSpPr>
          <p:nvPr/>
        </p:nvCxnSpPr>
        <p:spPr>
          <a:xfrm>
            <a:off x="8739519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2EB3784-AD02-44AB-BF72-AC683631C209}"/>
              </a:ext>
            </a:extLst>
          </p:cNvPr>
          <p:cNvCxnSpPr>
            <a:cxnSpLocks/>
          </p:cNvCxnSpPr>
          <p:nvPr/>
        </p:nvCxnSpPr>
        <p:spPr>
          <a:xfrm>
            <a:off x="9646830" y="4072272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s://ars.els-cdn.com/content/image/1-s2.0-S136984781630420X-gr4_lrg.jpg">
            <a:extLst>
              <a:ext uri="{FF2B5EF4-FFF2-40B4-BE49-F238E27FC236}">
                <a16:creationId xmlns:a16="http://schemas.microsoft.com/office/drawing/2014/main" id="{B313AE7B-0854-4CE4-8183-70B615296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90" y="1362872"/>
            <a:ext cx="9646819" cy="541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B1A2637-77CD-43BF-86C7-6BF444FA8519}"/>
              </a:ext>
            </a:extLst>
          </p:cNvPr>
          <p:cNvCxnSpPr>
            <a:cxnSpLocks/>
          </p:cNvCxnSpPr>
          <p:nvPr/>
        </p:nvCxnSpPr>
        <p:spPr>
          <a:xfrm>
            <a:off x="2654152" y="41148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CBE07F6-4A45-4B08-9B0A-EA724EE82FDF}"/>
              </a:ext>
            </a:extLst>
          </p:cNvPr>
          <p:cNvCxnSpPr>
            <a:cxnSpLocks/>
          </p:cNvCxnSpPr>
          <p:nvPr/>
        </p:nvCxnSpPr>
        <p:spPr>
          <a:xfrm>
            <a:off x="3501877" y="41148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350323D-4CC8-4045-85EC-E925073522C6}"/>
              </a:ext>
            </a:extLst>
          </p:cNvPr>
          <p:cNvCxnSpPr>
            <a:cxnSpLocks/>
          </p:cNvCxnSpPr>
          <p:nvPr/>
        </p:nvCxnSpPr>
        <p:spPr>
          <a:xfrm>
            <a:off x="4349602" y="41148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0DD7FD1-84AB-461B-BB33-9BEFD520A1ED}"/>
              </a:ext>
            </a:extLst>
          </p:cNvPr>
          <p:cNvCxnSpPr>
            <a:cxnSpLocks/>
          </p:cNvCxnSpPr>
          <p:nvPr/>
        </p:nvCxnSpPr>
        <p:spPr>
          <a:xfrm>
            <a:off x="5192563" y="41148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B18A00E-7BAB-4B9C-AE95-93B7F8E2E7CD}"/>
              </a:ext>
            </a:extLst>
          </p:cNvPr>
          <p:cNvCxnSpPr>
            <a:cxnSpLocks/>
          </p:cNvCxnSpPr>
          <p:nvPr/>
        </p:nvCxnSpPr>
        <p:spPr>
          <a:xfrm>
            <a:off x="6037522" y="41148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1221603-A70C-4C2B-B8E2-AF27C4F79B9D}"/>
              </a:ext>
            </a:extLst>
          </p:cNvPr>
          <p:cNvCxnSpPr>
            <a:cxnSpLocks/>
          </p:cNvCxnSpPr>
          <p:nvPr/>
        </p:nvCxnSpPr>
        <p:spPr>
          <a:xfrm>
            <a:off x="6875722" y="41148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B39EB89-6478-4DB2-929E-A6B7EDA4D7DD}"/>
              </a:ext>
            </a:extLst>
          </p:cNvPr>
          <p:cNvCxnSpPr>
            <a:cxnSpLocks/>
          </p:cNvCxnSpPr>
          <p:nvPr/>
        </p:nvCxnSpPr>
        <p:spPr>
          <a:xfrm>
            <a:off x="7728209" y="41148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BC92C3ED-23BB-4529-A1A9-15E37C74D904}"/>
              </a:ext>
            </a:extLst>
          </p:cNvPr>
          <p:cNvCxnSpPr>
            <a:cxnSpLocks/>
          </p:cNvCxnSpPr>
          <p:nvPr/>
        </p:nvCxnSpPr>
        <p:spPr>
          <a:xfrm>
            <a:off x="8571172" y="41148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4588D86-DF5F-4C69-AEFE-40FB084F959D}"/>
              </a:ext>
            </a:extLst>
          </p:cNvPr>
          <p:cNvCxnSpPr>
            <a:cxnSpLocks/>
          </p:cNvCxnSpPr>
          <p:nvPr/>
        </p:nvCxnSpPr>
        <p:spPr>
          <a:xfrm>
            <a:off x="9414135" y="41148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37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1F85D2-D433-462A-A3F1-E2187684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3.4</a:t>
            </a:r>
            <a:r>
              <a:rPr lang="zh-CN" altLang="en-US" dirty="0"/>
              <a:t>、戰略意義</a:t>
            </a:r>
          </a:p>
        </p:txBody>
      </p:sp>
      <p:pic>
        <p:nvPicPr>
          <p:cNvPr id="5122" name="Picture 2" descr="https://ars.els-cdn.com/content/image/1-s2.0-S136984781630420X-gr5_lrg.jpg">
            <a:extLst>
              <a:ext uri="{FF2B5EF4-FFF2-40B4-BE49-F238E27FC236}">
                <a16:creationId xmlns:a16="http://schemas.microsoft.com/office/drawing/2014/main" id="{14A91871-E4D8-4AF2-9604-3C53A87B6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35" y="1304926"/>
            <a:ext cx="9750330" cy="546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57AB3BE-5E0F-4920-8527-9FDA945D65DD}"/>
              </a:ext>
            </a:extLst>
          </p:cNvPr>
          <p:cNvCxnSpPr>
            <a:cxnSpLocks/>
          </p:cNvCxnSpPr>
          <p:nvPr/>
        </p:nvCxnSpPr>
        <p:spPr>
          <a:xfrm>
            <a:off x="2673202" y="40640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BF6D4E6-0AAB-4C43-BAC3-BFFE3B49DAF1}"/>
              </a:ext>
            </a:extLst>
          </p:cNvPr>
          <p:cNvCxnSpPr>
            <a:cxnSpLocks/>
          </p:cNvCxnSpPr>
          <p:nvPr/>
        </p:nvCxnSpPr>
        <p:spPr>
          <a:xfrm>
            <a:off x="3536802" y="40640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10603DD-B52D-4CD9-9AC6-908C6FF89534}"/>
              </a:ext>
            </a:extLst>
          </p:cNvPr>
          <p:cNvCxnSpPr>
            <a:cxnSpLocks/>
          </p:cNvCxnSpPr>
          <p:nvPr/>
        </p:nvCxnSpPr>
        <p:spPr>
          <a:xfrm>
            <a:off x="4406752" y="40640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C800D9B-1679-4CC1-AC10-BEE7CD7BC560}"/>
              </a:ext>
            </a:extLst>
          </p:cNvPr>
          <p:cNvCxnSpPr>
            <a:cxnSpLocks/>
          </p:cNvCxnSpPr>
          <p:nvPr/>
        </p:nvCxnSpPr>
        <p:spPr>
          <a:xfrm>
            <a:off x="5270352" y="40640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BE83E6E-E536-42FD-B954-F2CA13FFD94E}"/>
              </a:ext>
            </a:extLst>
          </p:cNvPr>
          <p:cNvCxnSpPr>
            <a:cxnSpLocks/>
          </p:cNvCxnSpPr>
          <p:nvPr/>
        </p:nvCxnSpPr>
        <p:spPr>
          <a:xfrm>
            <a:off x="6146652" y="40132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80F2886-3521-4CFD-9716-C96523DC2A28}"/>
              </a:ext>
            </a:extLst>
          </p:cNvPr>
          <p:cNvCxnSpPr>
            <a:cxnSpLocks/>
          </p:cNvCxnSpPr>
          <p:nvPr/>
        </p:nvCxnSpPr>
        <p:spPr>
          <a:xfrm>
            <a:off x="7003902" y="40386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32CEB5B-6F50-4FE9-8F23-81A447E01E40}"/>
              </a:ext>
            </a:extLst>
          </p:cNvPr>
          <p:cNvCxnSpPr>
            <a:cxnSpLocks/>
          </p:cNvCxnSpPr>
          <p:nvPr/>
        </p:nvCxnSpPr>
        <p:spPr>
          <a:xfrm>
            <a:off x="7861152" y="40259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8CE6B3E-E59A-44E3-A49A-8AF17C6995D2}"/>
              </a:ext>
            </a:extLst>
          </p:cNvPr>
          <p:cNvCxnSpPr>
            <a:cxnSpLocks/>
          </p:cNvCxnSpPr>
          <p:nvPr/>
        </p:nvCxnSpPr>
        <p:spPr>
          <a:xfrm>
            <a:off x="8731102" y="40259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CF520AF-6A34-4C5D-ADAA-07B89986F0FE}"/>
              </a:ext>
            </a:extLst>
          </p:cNvPr>
          <p:cNvCxnSpPr>
            <a:cxnSpLocks/>
          </p:cNvCxnSpPr>
          <p:nvPr/>
        </p:nvCxnSpPr>
        <p:spPr>
          <a:xfrm>
            <a:off x="9594702" y="4038604"/>
            <a:ext cx="0" cy="256510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599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7B38C2-73BA-4AAF-AEAC-949B712F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、討論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726E62-36CD-42FD-8924-390C06D2D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/>
              <a:t>汽車公司常將自動駕駛汽車視為“移動的未來”，但研究發現，汽車駕駛員對這項創新技術頗為擔憂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/>
              <a:t>當人們對技術的安全性和益處產生疑問時，往往會避免使用它</a:t>
            </a:r>
            <a:r>
              <a:rPr lang="en-US" altLang="zh-CN" sz="2400" dirty="0"/>
              <a:t>(Reimer, 2014, Frey and Frank, 2001, Rudin-Brown and Parker, 2004)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/>
              <a:t>涉及汽車和技術本身，最嚴重的問題是擔心會受到攻擊，導致個人和車輛信息洩露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/>
              <a:t>多數參與者對自動駕駛汽車非常著迷，但有</a:t>
            </a:r>
            <a:r>
              <a:rPr lang="en-US" altLang="zh-CN" sz="2400" dirty="0"/>
              <a:t>30%</a:t>
            </a:r>
            <a:r>
              <a:rPr lang="zh-CN" altLang="en-US" sz="2400" dirty="0"/>
              <a:t>的參與者表示不會花更多的錢購買自動駕駛汽車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571147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396569-6919-4213-A3C0-4BE8C88B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800021-EE4A-4DDA-9311-B32AD4F27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/>
              <a:t>最後，發現人們確實還有其他擔憂，這些尚未在文章中進行分析，而其中最明顯的是人類對機器依賴的擔憂</a:t>
            </a:r>
            <a:endParaRPr lang="en-US" altLang="zh-CN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7702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12DA54-8B62-42A7-AEE0-AB3762E7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</a:t>
            </a:r>
            <a:r>
              <a:rPr lang="zh-CN" altLang="en-US" dirty="0"/>
              <a:t>、局限性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F0FA50-A93F-4E6A-9B29-ADD348DDD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dirty="0"/>
              <a:t>本文是一個探索性質的研究，只是在目前很大程度尚未開發的領域收集第一批證據，而不是得出最終的結論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dirty="0"/>
              <a:t>研究使用便利抽樣方法存在著一定的誤差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dirty="0"/>
              <a:t>在線調查問卷本身存在某些認知偏差，參與者可能會誤解某些陳述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dirty="0"/>
              <a:t>最後，這項研究是解決一個未來將要發生的問題，人們根據當前的知識和經驗判斷他們未來的決策可能會存在誤差，因為人是會變的</a:t>
            </a:r>
          </a:p>
        </p:txBody>
      </p:sp>
    </p:spTree>
    <p:extLst>
      <p:ext uri="{BB962C8B-B14F-4D97-AF65-F5344CB8AC3E}">
        <p14:creationId xmlns:p14="http://schemas.microsoft.com/office/powerpoint/2010/main" val="2843177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FD807-CAA9-44E5-85B3-15C13987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</a:t>
            </a:r>
            <a:r>
              <a:rPr lang="zh-CN" altLang="en-US" dirty="0"/>
              <a:t>、結論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630670-4740-48DE-B627-8D2F385AA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dirty="0"/>
              <a:t>從結果中可以看出，駕駛人員對自動駕駛汽車的心理障礙確實存在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dirty="0"/>
              <a:t>人們不願將汽車的控制權交給機器，最明顯的反對意見就是出於對安全的考慮，主要原因是駭客攻擊和系統故障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dirty="0"/>
              <a:t>事實證明，在年輕的、男性、城市居民以及有高度自動化汽車駕駛經驗的人群中，他們對自動駕駛汽車積極程度最高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dirty="0"/>
              <a:t>研究調查開發自動駕駛汽車公司可以採取的行動克服這些障礙，產生了許多具有戰略意義的建議</a:t>
            </a:r>
          </a:p>
        </p:txBody>
      </p:sp>
    </p:spTree>
    <p:extLst>
      <p:ext uri="{BB962C8B-B14F-4D97-AF65-F5344CB8AC3E}">
        <p14:creationId xmlns:p14="http://schemas.microsoft.com/office/powerpoint/2010/main" val="105115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08007-D3E5-4A22-867F-E09F2B21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、介紹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74D773-B58C-4568-918B-22C8FD368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/>
              <a:t>自動駕駛汽車的問世會讓駕駛者失去工作，但是顯著的提高汽車安全性、時間效率和燃油經濟性以及總體上的機動性能。</a:t>
            </a:r>
            <a:r>
              <a:rPr lang="en-US" altLang="zh-CN" sz="2400" dirty="0"/>
              <a:t>(</a:t>
            </a:r>
            <a:r>
              <a:rPr lang="en-US" altLang="zh-CN" sz="2400" dirty="0" err="1"/>
              <a:t>Beiker</a:t>
            </a:r>
            <a:r>
              <a:rPr lang="en-US" altLang="zh-CN" sz="2400" dirty="0"/>
              <a:t>, 2012, </a:t>
            </a:r>
            <a:r>
              <a:rPr lang="en-US" altLang="zh-CN" sz="2400" dirty="0" err="1"/>
              <a:t>Douma</a:t>
            </a:r>
            <a:r>
              <a:rPr lang="en-US" altLang="zh-CN" sz="2400" dirty="0"/>
              <a:t> and </a:t>
            </a:r>
            <a:r>
              <a:rPr lang="en-US" altLang="zh-CN" sz="2400" dirty="0" err="1"/>
              <a:t>Palodichuk</a:t>
            </a:r>
            <a:r>
              <a:rPr lang="en-US" altLang="zh-CN" sz="2400" dirty="0"/>
              <a:t>, 2012, </a:t>
            </a:r>
            <a:r>
              <a:rPr lang="en-US" altLang="zh-CN" sz="2400" dirty="0" err="1"/>
              <a:t>Silberg</a:t>
            </a:r>
            <a:r>
              <a:rPr lang="en-US" altLang="zh-CN" sz="2400" dirty="0"/>
              <a:t> et al., 2012)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/>
              <a:t>創新性技術的引入充滿了高度的不確定性，不是所有的利益相關者都歡迎這樣的改變。</a:t>
            </a:r>
            <a:r>
              <a:rPr lang="en-US" altLang="zh-CN" sz="2400" dirty="0"/>
              <a:t>(Van </a:t>
            </a:r>
            <a:r>
              <a:rPr lang="en-US" altLang="zh-CN" sz="2400" dirty="0" err="1"/>
              <a:t>Geenhuizen</a:t>
            </a:r>
            <a:r>
              <a:rPr lang="zh-CN" altLang="en-US" sz="2400" dirty="0"/>
              <a:t>＆</a:t>
            </a:r>
            <a:r>
              <a:rPr lang="en-US" altLang="zh-CN" sz="2400" dirty="0"/>
              <a:t>Nijkamp</a:t>
            </a:r>
            <a:r>
              <a:rPr lang="zh-CN" altLang="en-US" sz="2400" dirty="0"/>
              <a:t>，</a:t>
            </a:r>
            <a:r>
              <a:rPr lang="en-US" altLang="zh-CN" sz="2400" dirty="0"/>
              <a:t>2003)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 err="1"/>
              <a:t>Begg</a:t>
            </a:r>
            <a:r>
              <a:rPr lang="en-US" altLang="zh-CN" sz="2400" dirty="0"/>
              <a:t>(2014)</a:t>
            </a:r>
            <a:r>
              <a:rPr lang="zh-CN" altLang="en-US" sz="2400" dirty="0"/>
              <a:t>進行了一項對</a:t>
            </a:r>
            <a:r>
              <a:rPr lang="en-US" altLang="zh-CN" sz="2400" dirty="0"/>
              <a:t>3500</a:t>
            </a:r>
            <a:r>
              <a:rPr lang="zh-CN" altLang="en-US" sz="2400" dirty="0"/>
              <a:t>名倫敦從事交通職業人員的實驗，詢問他們是否期待自動駕駛汽車的出現。結果表明，自動化水平越高，人們就越保持懷疑態度。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83898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26ABFA-4185-441B-8E25-8DA873C0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502"/>
            <a:ext cx="10515600" cy="529446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dirty="0" err="1"/>
              <a:t>Schoettle</a:t>
            </a:r>
            <a:r>
              <a:rPr lang="en-US" altLang="zh-CN" sz="2400" dirty="0"/>
              <a:t> and</a:t>
            </a:r>
            <a:r>
              <a:rPr lang="zh-CN" altLang="en-US" sz="2400" dirty="0"/>
              <a:t> </a:t>
            </a:r>
            <a:r>
              <a:rPr lang="en-US" altLang="zh-CN" sz="2400" dirty="0" err="1"/>
              <a:t>Sivak</a:t>
            </a:r>
            <a:r>
              <a:rPr lang="en-US" altLang="zh-CN" sz="2400" dirty="0"/>
              <a:t> (2014)</a:t>
            </a:r>
            <a:r>
              <a:rPr lang="zh-CN" altLang="en-US" sz="2400" dirty="0"/>
              <a:t>對來自多個國家的駕駛員進行研究，發現大多數受訪者對自動駕駛技術有很高的期望，但同時也表示出嚴重的擔憂，例如設備及系統的安全性，車輛數據隱私等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dirty="0"/>
              <a:t>用戶可能會拒絕自動駕駛技術，不是因為他們重視駕駛任務，而是因為根本不信任“機器為他們做出決定”</a:t>
            </a:r>
            <a:r>
              <a:rPr lang="en-US" altLang="zh-CN" sz="2400" dirty="0"/>
              <a:t>(Rupp</a:t>
            </a:r>
            <a:r>
              <a:rPr lang="zh-CN" altLang="en-US" sz="2400" dirty="0"/>
              <a:t>＆</a:t>
            </a:r>
            <a:r>
              <a:rPr lang="en-US" altLang="zh-CN" sz="2400" dirty="0"/>
              <a:t>King,</a:t>
            </a:r>
            <a:r>
              <a:rPr lang="zh-CN" altLang="en-US" sz="2400" dirty="0"/>
              <a:t> </a:t>
            </a:r>
            <a:r>
              <a:rPr lang="en-US" altLang="zh-CN" sz="2400" dirty="0"/>
              <a:t>2010)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dirty="0"/>
              <a:t>Song, Qu, </a:t>
            </a:r>
            <a:r>
              <a:rPr lang="en-US" altLang="zh-CN" sz="2400" dirty="0" err="1"/>
              <a:t>Blumm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 err="1"/>
              <a:t>Barabási</a:t>
            </a:r>
            <a:r>
              <a:rPr lang="en-US" altLang="zh-CN" sz="2400" dirty="0"/>
              <a:t> (2010)</a:t>
            </a:r>
            <a:r>
              <a:rPr lang="zh-CN" altLang="en-US" sz="2400" dirty="0"/>
              <a:t>發現通過追踪人們的日常駕駛行為，對人們未來去向的預測準確性高達</a:t>
            </a:r>
            <a:r>
              <a:rPr lang="en-US" altLang="zh-CN" sz="2400" dirty="0"/>
              <a:t>93%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dirty="0"/>
              <a:t>使用自動追踪涉及“車輛位置及用戶將要去的位置，去過的位置以及用戶沿途看到的信息”的自動駕駛汽車</a:t>
            </a:r>
            <a:r>
              <a:rPr lang="da-DK" altLang="zh-CN" sz="2400" dirty="0"/>
              <a:t>(Beiker, 2012, Glancy, 2012, Khan et al., 2012, Silberg et al., 2012)</a:t>
            </a:r>
            <a:r>
              <a:rPr lang="zh-CN" altLang="en-US" sz="2400" dirty="0"/>
              <a:t>，可能是人們處於更加嚴密的監控之下</a:t>
            </a:r>
          </a:p>
        </p:txBody>
      </p:sp>
    </p:spTree>
    <p:extLst>
      <p:ext uri="{BB962C8B-B14F-4D97-AF65-F5344CB8AC3E}">
        <p14:creationId xmlns:p14="http://schemas.microsoft.com/office/powerpoint/2010/main" val="325053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0D350-D84C-4D9F-B221-610DD5C02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3135"/>
            <a:ext cx="10515600" cy="528382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dirty="0"/>
              <a:t>借助自動駕駛汽車，犯罪分子或者恐怖分子會入侵並使用汽車從事非法行為，例如販毒甚至恐怖襲擊</a:t>
            </a:r>
            <a:r>
              <a:rPr lang="en-US" altLang="zh-CN" sz="2400" dirty="0"/>
              <a:t>(</a:t>
            </a:r>
            <a:r>
              <a:rPr lang="en-US" altLang="zh-CN" sz="2400" dirty="0" err="1"/>
              <a:t>Douma</a:t>
            </a:r>
            <a:r>
              <a:rPr lang="en-US" altLang="zh-CN" sz="2400" dirty="0"/>
              <a:t> &amp; </a:t>
            </a:r>
            <a:r>
              <a:rPr lang="en-US" altLang="zh-CN" sz="2400" dirty="0" err="1"/>
              <a:t>Palodichuk</a:t>
            </a:r>
            <a:r>
              <a:rPr lang="en-US" altLang="zh-CN" sz="2400" dirty="0"/>
              <a:t>, 2012)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dirty="0"/>
              <a:t>阻礙的原因主要三個方面：</a:t>
            </a:r>
            <a:endParaRPr lang="en-US" altLang="zh-CN" sz="2400" dirty="0"/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2000" dirty="0"/>
              <a:t>“以人為本”觀點認為，抵制是由使用者自身因素造成的</a:t>
            </a:r>
            <a:r>
              <a:rPr lang="en-US" altLang="zh-CN" sz="2000" dirty="0"/>
              <a:t>(</a:t>
            </a:r>
            <a:r>
              <a:rPr lang="zh-CN" altLang="en-US" sz="2000" dirty="0"/>
              <a:t>例如性別、年齡和文化背景</a:t>
            </a:r>
            <a:r>
              <a:rPr lang="en-US" altLang="zh-CN" sz="2000" dirty="0"/>
              <a:t>)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2000" dirty="0"/>
              <a:t>“系統導向”觀點指出，諸如用戶界面，可靠性或者設計之類是抵制的根源</a:t>
            </a:r>
            <a:endParaRPr lang="en-US" altLang="zh-CN" sz="2000" dirty="0"/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2000" dirty="0"/>
              <a:t>“互動”觀點說明，抵制是由用戶和技術之間的交互產生的，其抵抗力的大小在不同的環境和不同的用戶之間，表現不同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328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82352F-0041-431C-A097-1212BFF2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、方法</a:t>
            </a:r>
            <a:r>
              <a:rPr lang="en-US" altLang="zh-CN" dirty="0"/>
              <a:t>-2.1 </a:t>
            </a:r>
            <a:r>
              <a:rPr lang="zh-CN" altLang="en-US" dirty="0"/>
              <a:t>研究設計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0DE171-3772-4E3F-9C90-8D812FEED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/>
              <a:t>研究理論是基於</a:t>
            </a:r>
            <a:r>
              <a:rPr lang="en-US" altLang="zh-CN" sz="2400" dirty="0"/>
              <a:t>Rudin-Brown and </a:t>
            </a:r>
            <a:r>
              <a:rPr lang="en-US" altLang="zh-CN" sz="2400" dirty="0" err="1"/>
              <a:t>Jamson</a:t>
            </a:r>
            <a:r>
              <a:rPr lang="en-US" altLang="zh-CN" sz="2400" dirty="0"/>
              <a:t> (2013)</a:t>
            </a:r>
            <a:r>
              <a:rPr lang="zh-CN" altLang="en-US" sz="2400" dirty="0"/>
              <a:t>的行為適應，</a:t>
            </a:r>
            <a:r>
              <a:rPr lang="en-US" altLang="zh-CN" sz="2400" dirty="0"/>
              <a:t>Regan, </a:t>
            </a:r>
            <a:r>
              <a:rPr lang="en-US" altLang="zh-CN" sz="2400" dirty="0" err="1"/>
              <a:t>Horberry</a:t>
            </a:r>
            <a:r>
              <a:rPr lang="en-US" altLang="zh-CN" sz="2400" dirty="0"/>
              <a:t>, and Stevens (2014)</a:t>
            </a:r>
            <a:r>
              <a:rPr lang="zh-CN" altLang="en-US" sz="2400" dirty="0"/>
              <a:t>關於駕駛員對新技術的接納和</a:t>
            </a:r>
            <a:r>
              <a:rPr lang="en-US" altLang="zh-CN" sz="2400" dirty="0"/>
              <a:t>Martens and </a:t>
            </a:r>
            <a:r>
              <a:rPr lang="en-US" altLang="zh-CN" sz="2400" dirty="0" err="1"/>
              <a:t>Jenssen</a:t>
            </a:r>
            <a:r>
              <a:rPr lang="en-US" altLang="zh-CN" sz="2400" dirty="0"/>
              <a:t> (2012)</a:t>
            </a:r>
            <a:r>
              <a:rPr lang="zh-CN" altLang="en-US" sz="2400" dirty="0"/>
              <a:t>提出與智能汽車相關的行為適應和接納</a:t>
            </a:r>
            <a:endParaRPr lang="en-US" altLang="zh-CN" sz="2400" dirty="0"/>
          </a:p>
          <a:p>
            <a:pPr latinLnBrk="1"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/>
              <a:t>自動駕駛汽車的研究仍處於起步階段，因此研究採用探索性研究方法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/>
              <a:t>採用便利抽樣</a:t>
            </a:r>
            <a:r>
              <a:rPr lang="en-US" altLang="zh-CN" sz="2400" dirty="0"/>
              <a:t>(</a:t>
            </a:r>
            <a:r>
              <a:rPr lang="en-US" altLang="zh-CN" dirty="0"/>
              <a:t>convenience sampling</a:t>
            </a:r>
            <a:r>
              <a:rPr lang="en-US" altLang="zh-CN" sz="2400" dirty="0"/>
              <a:t>)</a:t>
            </a:r>
            <a:r>
              <a:rPr lang="zh-CN" altLang="en-US" sz="2400" dirty="0"/>
              <a:t>方法進行樣本選擇</a:t>
            </a:r>
          </a:p>
        </p:txBody>
      </p:sp>
    </p:spTree>
    <p:extLst>
      <p:ext uri="{BB962C8B-B14F-4D97-AF65-F5344CB8AC3E}">
        <p14:creationId xmlns:p14="http://schemas.microsoft.com/office/powerpoint/2010/main" val="391524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53660-CB7F-4B8F-9769-DE565C7C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2.2</a:t>
            </a:r>
            <a:r>
              <a:rPr lang="zh-CN" altLang="en-US" dirty="0"/>
              <a:t>、數據收集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7807CC-1EC7-4385-B59B-2068274F0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/>
              <a:t>使用線上問卷的方式收集數據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/>
              <a:t>問卷是參考</a:t>
            </a:r>
            <a:r>
              <a:rPr lang="en-US" altLang="zh-CN" sz="2400" dirty="0" err="1"/>
              <a:t>Corbetta</a:t>
            </a:r>
            <a:r>
              <a:rPr lang="en-US" altLang="zh-CN" sz="2400" dirty="0"/>
              <a:t>, 2003, Kallus, 2010, </a:t>
            </a:r>
            <a:r>
              <a:rPr lang="en-US" altLang="zh-CN" sz="2400" dirty="0" err="1"/>
              <a:t>Porst</a:t>
            </a:r>
            <a:r>
              <a:rPr lang="en-US" altLang="zh-CN" sz="2400" dirty="0"/>
              <a:t>, 2011</a:t>
            </a:r>
            <a:r>
              <a:rPr lang="zh-CN" altLang="en-US" sz="2400" dirty="0"/>
              <a:t>社會研究理論編寫的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/>
              <a:t>使用</a:t>
            </a:r>
            <a:r>
              <a:rPr lang="en-US" altLang="zh-CN" sz="2400" i="1" dirty="0">
                <a:hlinkClick r:id="rId3"/>
              </a:rPr>
              <a:t>typeform.com</a:t>
            </a:r>
            <a:r>
              <a:rPr lang="zh-CN" altLang="en-US" sz="2400" dirty="0"/>
              <a:t>調查平台設計</a:t>
            </a: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739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796B30-376A-4AA1-8F16-26487780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</a:t>
            </a:r>
            <a:r>
              <a:rPr lang="zh-CN" altLang="en-US" dirty="0"/>
              <a:t>、測量</a:t>
            </a:r>
            <a:r>
              <a:rPr lang="en-US" altLang="zh-CN" dirty="0"/>
              <a:t>-2.3.1</a:t>
            </a:r>
            <a:r>
              <a:rPr lang="zh-CN" altLang="en-US" dirty="0"/>
              <a:t>對自動駕駛汽車的態度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2CB03A-36BD-49B5-B485-CE7DFFDD9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/>
              <a:t>評估參與者對自動駕駛汽車現有知識和態度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/>
              <a:t>使用</a:t>
            </a:r>
            <a:r>
              <a:rPr lang="en-US" altLang="zh-CN" sz="2400" dirty="0"/>
              <a:t>Liker</a:t>
            </a:r>
            <a:r>
              <a:rPr lang="zh-CN" altLang="en-US" sz="2400" dirty="0"/>
              <a:t>量表進行評分，並有兩個例外：</a:t>
            </a:r>
            <a:endParaRPr lang="en-US" altLang="zh-CN" sz="2400" dirty="0"/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2000" dirty="0"/>
              <a:t>從“非常不同意” </a:t>
            </a:r>
            <a:r>
              <a:rPr lang="en-US" altLang="zh-CN" sz="2000" dirty="0"/>
              <a:t>(1)</a:t>
            </a:r>
            <a:r>
              <a:rPr lang="zh-CN" altLang="en-US" sz="2000" dirty="0"/>
              <a:t>到“非常同意” </a:t>
            </a:r>
            <a:r>
              <a:rPr lang="en-US" altLang="zh-CN" sz="2000" dirty="0"/>
              <a:t>(6)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2000" dirty="0"/>
              <a:t>兩個例外：</a:t>
            </a:r>
            <a:endParaRPr lang="en-US" altLang="zh-CN" sz="2000" dirty="0"/>
          </a:p>
          <a:p>
            <a:pPr marL="1371600" lvl="2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zh-CN" altLang="en-US" dirty="0"/>
              <a:t>“您當前對自動駕駛汽車的認同是”：從“非常負面”</a:t>
            </a:r>
            <a:r>
              <a:rPr lang="en-US" altLang="zh-CN" dirty="0"/>
              <a:t>(1)</a:t>
            </a:r>
            <a:r>
              <a:rPr lang="zh-CN" altLang="en-US" dirty="0"/>
              <a:t>到“非常肯定”</a:t>
            </a:r>
            <a:r>
              <a:rPr lang="en-US" altLang="zh-CN" dirty="0"/>
              <a:t>(5)</a:t>
            </a:r>
          </a:p>
          <a:p>
            <a:pPr marL="1371600" lvl="2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zh-CN" altLang="en-US" dirty="0"/>
              <a:t>一個開放性問題，詢問駕駛員為自動駕駛汽車買單的意願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5A23F2F-DD99-4DDB-B1B0-D5C2871FD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525" y="1825625"/>
            <a:ext cx="41052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6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AA0950-1419-4E1B-B79F-F6E3AD3E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2.3.2</a:t>
            </a:r>
            <a:r>
              <a:rPr lang="zh-CN" altLang="en-US" dirty="0"/>
              <a:t>、潛在的益處和問題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54FC73-5DCF-424D-94FF-FF4161F0A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/>
              <a:t>在對自動駕駛汽車的態度進行初步評估後，參與者被進一步要求使用相同的六分制</a:t>
            </a:r>
            <a:r>
              <a:rPr lang="en-US" altLang="zh-CN" sz="2400" dirty="0"/>
              <a:t>Likert</a:t>
            </a:r>
            <a:r>
              <a:rPr lang="zh-CN" altLang="en-US" sz="2400" dirty="0"/>
              <a:t>量表對陳述的內容進行評估，這些陳述反映了假設使用自動駕駛汽車的益處和問題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/>
              <a:t>除參與者數據外，還包括一個開放式問題，意在收集可能存在但尚未記錄的其他問題</a:t>
            </a:r>
            <a:endParaRPr lang="en-US" altLang="zh-CN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723862D-C1CB-4C3A-879C-91EDEBDF9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441" y="761316"/>
            <a:ext cx="5042559" cy="10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79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1B95E3-C157-4105-A58B-A0EAE09C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2.3.3</a:t>
            </a:r>
            <a:r>
              <a:rPr lang="zh-CN" altLang="en-US" dirty="0"/>
              <a:t>、戰略意義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981002-9F0A-4993-A42B-435CA02DC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/>
              <a:t>研究的目的是收集開發自動駕駛汽車的企業可以採取的行動，來克服駕駛人員目前了解到的問題</a:t>
            </a:r>
            <a:endParaRPr lang="en-US" altLang="zh-CN" sz="2400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/>
              <a:t>參與者使用</a:t>
            </a:r>
            <a:r>
              <a:rPr lang="en-US" altLang="zh-CN" sz="2400" dirty="0"/>
              <a:t>6</a:t>
            </a:r>
            <a:r>
              <a:rPr lang="zh-CN" altLang="en-US" sz="2400" dirty="0"/>
              <a:t>分制</a:t>
            </a:r>
            <a:r>
              <a:rPr lang="en-US" altLang="zh-CN" sz="2400" dirty="0"/>
              <a:t>Likert</a:t>
            </a:r>
            <a:r>
              <a:rPr lang="zh-CN" altLang="en-US" sz="2400" dirty="0"/>
              <a:t>量表來表明意願，然後給出他們希望實施的措施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68C0F0-2B26-446C-AD1D-884AF2A03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496" y="566738"/>
            <a:ext cx="41529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1873</Words>
  <Application>Microsoft Office PowerPoint</Application>
  <PresentationFormat>宽屏</PresentationFormat>
  <Paragraphs>114</Paragraphs>
  <Slides>19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等线 Light</vt:lpstr>
      <vt:lpstr>微軟正黑體</vt:lpstr>
      <vt:lpstr>新細明體</vt:lpstr>
      <vt:lpstr>Arial</vt:lpstr>
      <vt:lpstr>Times New Roman</vt:lpstr>
      <vt:lpstr>Office 主题​​</vt:lpstr>
      <vt:lpstr>Users’ resistance towards radical innovations: The case of the self-driving car</vt:lpstr>
      <vt:lpstr>1、介紹</vt:lpstr>
      <vt:lpstr>PowerPoint 演示文稿</vt:lpstr>
      <vt:lpstr>PowerPoint 演示文稿</vt:lpstr>
      <vt:lpstr>2、方法-2.1 研究設計</vt:lpstr>
      <vt:lpstr>2.2、數據收集</vt:lpstr>
      <vt:lpstr>2.3、測量-2.3.1對自動駕駛汽車的態度</vt:lpstr>
      <vt:lpstr>2.3.2、潛在的益處和問題</vt:lpstr>
      <vt:lpstr>2.3.3、戰略意義</vt:lpstr>
      <vt:lpstr>2.3.4、車輛使用和人員統計</vt:lpstr>
      <vt:lpstr>3、結果-3.1參與者</vt:lpstr>
      <vt:lpstr>3.2、對自動駕駛汽車的態度</vt:lpstr>
      <vt:lpstr>3.3、潛在的益處</vt:lpstr>
      <vt:lpstr>3.3、潛在的問題</vt:lpstr>
      <vt:lpstr>3.4、戰略意義</vt:lpstr>
      <vt:lpstr>4、討論</vt:lpstr>
      <vt:lpstr>PowerPoint 演示文稿</vt:lpstr>
      <vt:lpstr>4.1、局限性</vt:lpstr>
      <vt:lpstr>4.2、結論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driver’s mood on car following and glance behaviour: Using cognitive load as an intervention</dc:title>
  <dc:creator>Peter</dc:creator>
  <cp:lastModifiedBy>Peter</cp:lastModifiedBy>
  <cp:revision>223</cp:revision>
  <dcterms:created xsi:type="dcterms:W3CDTF">2019-10-22T16:27:23Z</dcterms:created>
  <dcterms:modified xsi:type="dcterms:W3CDTF">2019-10-24T19:17:18Z</dcterms:modified>
</cp:coreProperties>
</file>